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3" r:id="rId5"/>
    <p:sldId id="264" r:id="rId6"/>
    <p:sldId id="262" r:id="rId7"/>
    <p:sldId id="274" r:id="rId8"/>
    <p:sldId id="275" r:id="rId9"/>
    <p:sldId id="273" r:id="rId10"/>
    <p:sldId id="276" r:id="rId11"/>
    <p:sldId id="277" r:id="rId12"/>
    <p:sldId id="2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D5D"/>
    <a:srgbClr val="CC5050"/>
    <a:srgbClr val="C94343"/>
    <a:srgbClr val="EF4040"/>
    <a:srgbClr val="6BA96E"/>
    <a:srgbClr val="87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433"/>
  </p:normalViewPr>
  <p:slideViewPr>
    <p:cSldViewPr snapToGrid="0" snapToObjects="1">
      <p:cViewPr>
        <p:scale>
          <a:sx n="75" d="100"/>
          <a:sy n="75" d="100"/>
        </p:scale>
        <p:origin x="-29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E6580-FEB4-3B4F-B00C-636A0EC3682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C6721-3C49-2F4E-9036-CBBA9CA15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9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92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6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E624-0BE4-F442-A517-0536CB2DF5A2}" type="datetimeFigureOut">
              <a:rPr lang="en-US" smtClean="0"/>
              <a:t>6/2/2018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16694" y="830263"/>
            <a:ext cx="67586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КЛАСИФИКАЦИЯ НА АКТИВИТЕ И ПАСИВИТЕ</a:t>
            </a:r>
            <a:endParaRPr lang="bg-BG" sz="6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ЛЕКЦИЯ</a:t>
            </a:r>
            <a:r>
              <a:rPr lang="sk-SK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I 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4800" y="2338338"/>
            <a:ext cx="83372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800" b="1" dirty="0" smtClean="0">
                <a:solidFill>
                  <a:srgbClr val="303D5D"/>
                </a:solidFill>
              </a:rPr>
              <a:t>Обичаен срок на ползване над 1 година</a:t>
            </a:r>
          </a:p>
          <a:p>
            <a:endParaRPr lang="bg-BG" sz="2800" b="1" dirty="0" smtClean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800" b="1" dirty="0" smtClean="0">
                <a:solidFill>
                  <a:srgbClr val="303D5D"/>
                </a:solidFill>
              </a:rPr>
              <a:t>Стойност, не по-малка от счетоводния праг на същественост, записан в счетоводната политика на предприятието</a:t>
            </a:r>
          </a:p>
          <a:p>
            <a:endParaRPr lang="bg-BG" sz="2800" b="1" dirty="0" smtClean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800" b="1" dirty="0" smtClean="0">
                <a:solidFill>
                  <a:srgbClr val="303D5D"/>
                </a:solidFill>
              </a:rPr>
              <a:t>Използване в икономическата дейност на предприятието</a:t>
            </a:r>
            <a:endParaRPr lang="bg-BG" sz="2800" b="1" dirty="0">
              <a:solidFill>
                <a:srgbClr val="303D5D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2600" y="607895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ДЪЛГОТРАЙНИ (НЕТЕКУЩИ) АКТИВИ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7800" y="3492500"/>
            <a:ext cx="728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87613" y="656202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ВИДОВЕ ДЪЛГОТРАЙНИ АКТИВИ</a:t>
            </a:r>
            <a:endParaRPr lang="bg-BG" sz="4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25800" y="2107043"/>
            <a:ext cx="6451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800" b="1" dirty="0" smtClean="0">
                <a:solidFill>
                  <a:srgbClr val="303D5D"/>
                </a:solidFill>
              </a:rPr>
              <a:t>Дълготрайни материални активи (ДМА)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8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800" b="1" dirty="0" smtClean="0">
                <a:solidFill>
                  <a:srgbClr val="303D5D"/>
                </a:solidFill>
              </a:rPr>
              <a:t>Дълготрайни нематериални активи (ДНА)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8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800" b="1" dirty="0" smtClean="0">
                <a:solidFill>
                  <a:srgbClr val="303D5D"/>
                </a:solidFill>
              </a:rPr>
              <a:t>Дългосрочни финансови активи (ДФА)</a:t>
            </a:r>
            <a:endParaRPr lang="bg-BG" sz="2800" b="1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2280651"/>
            <a:ext cx="8381999" cy="2794000"/>
          </a:xfrm>
          <a:prstGeom prst="rect">
            <a:avLst/>
          </a:prstGeom>
          <a:solidFill>
            <a:srgbClr val="C9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22600" y="607895"/>
            <a:ext cx="8546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ВИДОВЕ </a:t>
            </a:r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ДМА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2280651"/>
            <a:ext cx="54863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Земи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Сгради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Компютри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Периферия за компютри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Машини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Производствено оборудване и апаратура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Транспортни средства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Офис техника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b="1" dirty="0" smtClean="0">
                <a:solidFill>
                  <a:srgbClr val="303D5D"/>
                </a:solidFill>
              </a:rPr>
              <a:t>Стопански инвентар</a:t>
            </a:r>
            <a:endParaRPr lang="bg-BG" sz="2000" b="1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" y="2280651"/>
            <a:ext cx="8161866" cy="2794000"/>
          </a:xfrm>
          <a:prstGeom prst="rect">
            <a:avLst/>
          </a:prstGeom>
          <a:solidFill>
            <a:srgbClr val="303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09497" y="2400378"/>
            <a:ext cx="5359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87BD8C"/>
              </a:buClr>
              <a:buSzPct val="14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Програмни продукти</a:t>
            </a:r>
          </a:p>
          <a:p>
            <a:pPr marL="342900" indent="-342900">
              <a:buClr>
                <a:srgbClr val="87BD8C"/>
              </a:buClr>
              <a:buSzPct val="14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Потребителски софтуер</a:t>
            </a:r>
          </a:p>
          <a:p>
            <a:pPr marL="342900" indent="-342900">
              <a:buClr>
                <a:srgbClr val="87BD8C"/>
              </a:buClr>
              <a:buSzPct val="14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Операционни системи</a:t>
            </a:r>
          </a:p>
          <a:p>
            <a:pPr marL="342900" indent="-342900">
              <a:buClr>
                <a:srgbClr val="87BD8C"/>
              </a:buClr>
              <a:buSzPct val="14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Концесии</a:t>
            </a:r>
          </a:p>
          <a:p>
            <a:pPr marL="342900" indent="-342900">
              <a:buClr>
                <a:srgbClr val="87BD8C"/>
              </a:buClr>
              <a:buSzPct val="14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Патенти</a:t>
            </a:r>
          </a:p>
          <a:p>
            <a:pPr marL="342900" indent="-342900">
              <a:buClr>
                <a:srgbClr val="87BD8C"/>
              </a:buClr>
              <a:buSzPct val="14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Лицензи</a:t>
            </a:r>
          </a:p>
          <a:p>
            <a:pPr marL="342900" indent="-342900">
              <a:buClr>
                <a:srgbClr val="87BD8C"/>
              </a:buClr>
              <a:buSzPct val="140000"/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Търговски марки</a:t>
            </a:r>
            <a:endParaRPr lang="ru-RU" sz="2000" dirty="0" smtClean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pic>
        <p:nvPicPr>
          <p:cNvPr id="13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933700" y="111357"/>
            <a:ext cx="8546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ВИДОВЕ ДНА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Iva\Desktop\Academy\Lectures\Exports\fasha-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7746"/>
            <a:ext cx="12240777" cy="141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85843" y="231654"/>
            <a:ext cx="876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solidFill>
                  <a:schemeClr val="accent1">
                    <a:lumMod val="75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КРАТКОТРАЙНИ (ТЕКУЩИ) АКТИВИ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5843" y="1193800"/>
            <a:ext cx="89678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Материални запаси – материали, продукция, стоки, незавършено производство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Краткосрочни вземания – от клиенти, доставчици, бюджет, подотчетни лица, персонал и др.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Инвестиции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Парични средства – в брой, по разплащателни сметки, депозити, набирателни сметки, дебитни карти</a:t>
            </a: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303D5D"/>
                </a:solidFill>
              </a:rPr>
              <a:t>        РАЗХОДИ ЗА БЪДЕЩИ ПЕРИОДИ</a:t>
            </a:r>
            <a:endParaRPr lang="bg-BG" b="1" dirty="0">
              <a:solidFill>
                <a:srgbClr val="303D5D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5537501"/>
            <a:ext cx="11531600" cy="122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3900" y="1587500"/>
            <a:ext cx="1051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303D5D"/>
                </a:solidFill>
              </a:rPr>
              <a:t>Разходи, документирани и осчетоводени през текущия отчетен период, които изцяло или частично се отнасят за следващи отчетни периоди.</a:t>
            </a:r>
          </a:p>
          <a:p>
            <a:r>
              <a:rPr lang="bg-BG" sz="2400" dirty="0" smtClean="0">
                <a:solidFill>
                  <a:srgbClr val="303D5D"/>
                </a:solidFill>
              </a:rPr>
              <a:t>Разходите за бъдещи периоди не намаляват финансовия резултат за текущия отчетен период, а за отчетния период, за който се отнасят.</a:t>
            </a:r>
            <a:endParaRPr lang="bg-BG" sz="2400" dirty="0">
              <a:solidFill>
                <a:srgbClr val="303D5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314700"/>
            <a:ext cx="1040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Дългосрочни абонаменти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Предплатени наеми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Застраховки</a:t>
            </a:r>
            <a:endParaRPr lang="bg-BG" sz="2400" b="1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225"/>
            <a:ext cx="10515600" cy="1325563"/>
          </a:xfrm>
        </p:spPr>
        <p:txBody>
          <a:bodyPr/>
          <a:lstStyle/>
          <a:p>
            <a:pPr algn="ctr"/>
            <a:r>
              <a:rPr lang="bg-BG" b="1" dirty="0" smtClean="0">
                <a:solidFill>
                  <a:srgbClr val="303D5D"/>
                </a:solidFill>
              </a:rPr>
              <a:t>СОБСТВЕН КАПИТАЛ</a:t>
            </a:r>
            <a:endParaRPr lang="bg-BG" b="1" dirty="0">
              <a:solidFill>
                <a:srgbClr val="303D5D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5638666"/>
            <a:ext cx="11607800" cy="1117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8200" y="1601788"/>
            <a:ext cx="10896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303D5D"/>
                </a:solidFill>
              </a:rPr>
              <a:t>Записан капитал – основен капитал, акционерен капитал</a:t>
            </a:r>
          </a:p>
          <a:p>
            <a:endParaRPr lang="bg-BG" sz="2400" b="1" dirty="0">
              <a:solidFill>
                <a:srgbClr val="303D5D"/>
              </a:solidFill>
            </a:endParaRPr>
          </a:p>
          <a:p>
            <a:r>
              <a:rPr lang="bg-BG" sz="2400" b="1" dirty="0" smtClean="0">
                <a:solidFill>
                  <a:srgbClr val="303D5D"/>
                </a:solidFill>
              </a:rPr>
              <a:t>Допълнителен капитал</a:t>
            </a:r>
          </a:p>
          <a:p>
            <a:endParaRPr lang="bg-BG" sz="2400" b="1" dirty="0">
              <a:solidFill>
                <a:srgbClr val="303D5D"/>
              </a:solidFill>
            </a:endParaRPr>
          </a:p>
          <a:p>
            <a:r>
              <a:rPr lang="bg-BG" sz="2400" b="1" dirty="0" smtClean="0">
                <a:solidFill>
                  <a:srgbClr val="303D5D"/>
                </a:solidFill>
              </a:rPr>
              <a:t>Резерви – законови,  допълнителни и др.</a:t>
            </a:r>
          </a:p>
          <a:p>
            <a:endParaRPr lang="bg-BG" sz="2400" b="1" dirty="0">
              <a:solidFill>
                <a:srgbClr val="303D5D"/>
              </a:solidFill>
            </a:endParaRPr>
          </a:p>
          <a:p>
            <a:r>
              <a:rPr lang="bg-BG" sz="2400" b="1" dirty="0" smtClean="0">
                <a:solidFill>
                  <a:srgbClr val="303D5D"/>
                </a:solidFill>
              </a:rPr>
              <a:t>Неразпределена печалба от минали години</a:t>
            </a:r>
          </a:p>
          <a:p>
            <a:endParaRPr lang="bg-BG" sz="2400" b="1" dirty="0">
              <a:solidFill>
                <a:srgbClr val="303D5D"/>
              </a:solidFill>
            </a:endParaRPr>
          </a:p>
          <a:p>
            <a:r>
              <a:rPr lang="bg-BG" sz="2400" b="1" dirty="0" smtClean="0">
                <a:solidFill>
                  <a:srgbClr val="303D5D"/>
                </a:solidFill>
              </a:rPr>
              <a:t>Непокрита загуба от минали години</a:t>
            </a:r>
          </a:p>
          <a:p>
            <a:endParaRPr lang="bg-BG" sz="2400" b="1" dirty="0">
              <a:solidFill>
                <a:srgbClr val="303D5D"/>
              </a:solidFill>
            </a:endParaRPr>
          </a:p>
          <a:p>
            <a:r>
              <a:rPr lang="bg-BG" sz="2400" b="1" dirty="0" smtClean="0">
                <a:solidFill>
                  <a:srgbClr val="303D5D"/>
                </a:solidFill>
              </a:rPr>
              <a:t>Текуща печалба/загуба</a:t>
            </a:r>
          </a:p>
        </p:txBody>
      </p:sp>
    </p:spTree>
    <p:extLst>
      <p:ext uri="{BB962C8B-B14F-4D97-AF65-F5344CB8AC3E}">
        <p14:creationId xmlns:p14="http://schemas.microsoft.com/office/powerpoint/2010/main" val="140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Iva\Desktop\Academy\Lectures\Exports\fasha-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7746"/>
            <a:ext cx="12240777" cy="141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85843" y="231654"/>
            <a:ext cx="876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solidFill>
                  <a:schemeClr val="accent1">
                    <a:lumMod val="75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ЗАДЪЛЖЕНИЯ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901700"/>
            <a:ext cx="10337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Към доставчици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Към финансови предприятия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Към предприятия от група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Получени аванси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Към персонала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Към подотчетни лица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Осигурителни задължения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303D5D"/>
                </a:solidFill>
              </a:rPr>
              <a:t>Данъчни задължения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>
              <a:solidFill>
                <a:srgbClr val="303D5D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b="1" dirty="0" smtClean="0"/>
              <a:t>Задължения по гаранции</a:t>
            </a:r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val="12849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368"/>
            <a:ext cx="12090400" cy="7064307"/>
          </a:xfrm>
        </p:spPr>
      </p:pic>
    </p:spTree>
    <p:extLst>
      <p:ext uri="{BB962C8B-B14F-4D97-AF65-F5344CB8AC3E}">
        <p14:creationId xmlns:p14="http://schemas.microsoft.com/office/powerpoint/2010/main" val="78504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4999"/>
          </a:xfrm>
        </p:spPr>
      </p:pic>
    </p:spTree>
    <p:extLst>
      <p:ext uri="{BB962C8B-B14F-4D97-AF65-F5344CB8AC3E}">
        <p14:creationId xmlns:p14="http://schemas.microsoft.com/office/powerpoint/2010/main" val="262099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2044001"/>
            <a:ext cx="6758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БЛАГОДАРЯ</a:t>
            </a:r>
          </a:p>
          <a:p>
            <a:pPr algn="ctr"/>
            <a:r>
              <a:rPr lang="bg-BG" sz="36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ЗА ВНИМАНИЕТО!</a:t>
            </a:r>
          </a:p>
          <a:p>
            <a:pPr algn="ctr"/>
            <a:endParaRPr lang="bg-BG" sz="4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275</Words>
  <Application>Microsoft Office PowerPoint</Application>
  <PresentationFormat>Custom</PresentationFormat>
  <Paragraphs>85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РАЗХОДИ ЗА БЪДЕЩИ ПЕРИОДИ</vt:lpstr>
      <vt:lpstr>СОБСТВЕН КАПИТАЛ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Work</cp:lastModifiedBy>
  <cp:revision>43</cp:revision>
  <dcterms:created xsi:type="dcterms:W3CDTF">2017-09-27T09:06:25Z</dcterms:created>
  <dcterms:modified xsi:type="dcterms:W3CDTF">2018-06-01T21:34:23Z</dcterms:modified>
</cp:coreProperties>
</file>